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8" r:id="rId3"/>
    <p:sldId id="259" r:id="rId4"/>
    <p:sldId id="272" r:id="rId5"/>
    <p:sldId id="257" r:id="rId6"/>
    <p:sldId id="261" r:id="rId7"/>
    <p:sldId id="268" r:id="rId8"/>
    <p:sldId id="260" r:id="rId9"/>
    <p:sldId id="262" r:id="rId10"/>
    <p:sldId id="263" r:id="rId11"/>
    <p:sldId id="264" r:id="rId12"/>
    <p:sldId id="265" r:id="rId13"/>
    <p:sldId id="266" r:id="rId14"/>
    <p:sldId id="267" r:id="rId15"/>
    <p:sldId id="269" r:id="rId16"/>
    <p:sldId id="271" r:id="rId17"/>
    <p:sldId id="270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68DE07-5EA4-43FA-ADEE-89E185E20FB8}" type="datetimeFigureOut">
              <a:rPr lang="en-GB" smtClean="0"/>
              <a:t>05/06/2015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C70010-BED0-4A20-AB6F-11DD0137A2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5219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There is a recording of LL reading</a:t>
            </a:r>
            <a:r>
              <a:rPr lang="en-GB" baseline="0" dirty="0" smtClean="0"/>
              <a:t> her poem with suggested times to pause in the notes in the main pack.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C70010-BED0-4A20-AB6F-11DD0137A25A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9445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D27F8-A3D0-42FD-B8FE-C2D655510349}" type="datetimeFigureOut">
              <a:rPr lang="en-GB" smtClean="0"/>
              <a:t>05/06/2015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A0B08-E3B2-4F2A-A8CC-174F8A6C1FA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D27F8-A3D0-42FD-B8FE-C2D655510349}" type="datetimeFigureOut">
              <a:rPr lang="en-GB" smtClean="0"/>
              <a:t>05/06/2015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A0B08-E3B2-4F2A-A8CC-174F8A6C1FA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D27F8-A3D0-42FD-B8FE-C2D655510349}" type="datetimeFigureOut">
              <a:rPr lang="en-GB" smtClean="0"/>
              <a:t>05/06/2015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A0B08-E3B2-4F2A-A8CC-174F8A6C1FA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D27F8-A3D0-42FD-B8FE-C2D655510349}" type="datetimeFigureOut">
              <a:rPr lang="en-GB" smtClean="0"/>
              <a:t>05/06/2015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A0B08-E3B2-4F2A-A8CC-174F8A6C1FA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D27F8-A3D0-42FD-B8FE-C2D655510349}" type="datetimeFigureOut">
              <a:rPr lang="en-GB" smtClean="0"/>
              <a:t>05/06/2015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A0B08-E3B2-4F2A-A8CC-174F8A6C1FA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D27F8-A3D0-42FD-B8FE-C2D655510349}" type="datetimeFigureOut">
              <a:rPr lang="en-GB" smtClean="0"/>
              <a:t>05/06/2015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A0B08-E3B2-4F2A-A8CC-174F8A6C1FA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D27F8-A3D0-42FD-B8FE-C2D655510349}" type="datetimeFigureOut">
              <a:rPr lang="en-GB" smtClean="0"/>
              <a:t>05/06/2015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A0B08-E3B2-4F2A-A8CC-174F8A6C1FA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D27F8-A3D0-42FD-B8FE-C2D655510349}" type="datetimeFigureOut">
              <a:rPr lang="en-GB" smtClean="0"/>
              <a:t>05/06/2015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A0B08-E3B2-4F2A-A8CC-174F8A6C1FA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D27F8-A3D0-42FD-B8FE-C2D655510349}" type="datetimeFigureOut">
              <a:rPr lang="en-GB" smtClean="0"/>
              <a:t>05/06/2015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A0B08-E3B2-4F2A-A8CC-174F8A6C1FA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D27F8-A3D0-42FD-B8FE-C2D655510349}" type="datetimeFigureOut">
              <a:rPr lang="en-GB" smtClean="0"/>
              <a:t>05/06/2015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A0B08-E3B2-4F2A-A8CC-174F8A6C1FA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D27F8-A3D0-42FD-B8FE-C2D655510349}" type="datetimeFigureOut">
              <a:rPr lang="en-GB" smtClean="0"/>
              <a:t>05/06/2015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A0B08-E3B2-4F2A-A8CC-174F8A6C1FA2}" type="slidenum">
              <a:rPr lang="en-GB" smtClean="0"/>
              <a:t>‹#›</a:t>
            </a:fld>
            <a:endParaRPr lang="en-GB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D27F8-A3D0-42FD-B8FE-C2D655510349}" type="datetimeFigureOut">
              <a:rPr lang="en-GB" smtClean="0"/>
              <a:t>05/06/2015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7A0B08-E3B2-4F2A-A8CC-174F8A6C1FA2}" type="slidenum">
              <a:rPr lang="en-GB" smtClean="0"/>
              <a:t>‹#›</a:t>
            </a:fld>
            <a:endParaRPr lang="en-GB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Textual Analysis – Poetry	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98673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Alley-way Debate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4357943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Split class into side A and side B</a:t>
            </a:r>
          </a:p>
          <a:p>
            <a:pPr lvl="1"/>
            <a:r>
              <a:rPr lang="en-GB" dirty="0" smtClean="0"/>
              <a:t>Side A will be on the side of the mother</a:t>
            </a:r>
          </a:p>
          <a:p>
            <a:pPr lvl="1"/>
            <a:r>
              <a:rPr lang="en-GB" dirty="0" smtClean="0"/>
              <a:t>Side B will be on the side of the girlfriend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Individual Task:</a:t>
            </a:r>
          </a:p>
          <a:p>
            <a:r>
              <a:rPr lang="en-GB" dirty="0" smtClean="0"/>
              <a:t>Consider your character and their point of view</a:t>
            </a:r>
          </a:p>
          <a:p>
            <a:r>
              <a:rPr lang="en-GB" dirty="0" smtClean="0"/>
              <a:t>Why might you feel sorry for them? Give a reason and evidence.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Group Task:</a:t>
            </a:r>
          </a:p>
          <a:p>
            <a:r>
              <a:rPr lang="en-GB" dirty="0" smtClean="0"/>
              <a:t>Share your ideas and make sure everyone has a slightly different angle on the argument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7285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Alley-way Debate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2" y="1807361"/>
            <a:ext cx="7667014" cy="4789991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Each side should line up so that they are facing the other group</a:t>
            </a:r>
          </a:p>
          <a:p>
            <a:r>
              <a:rPr lang="en-GB" dirty="0" smtClean="0"/>
              <a:t>Toss a coin for which group will start the debate</a:t>
            </a:r>
          </a:p>
          <a:p>
            <a:endParaRPr lang="en-GB" dirty="0"/>
          </a:p>
          <a:p>
            <a:r>
              <a:rPr lang="en-GB" dirty="0" smtClean="0"/>
              <a:t>The group who wins the toss get to start the argument with a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short </a:t>
            </a:r>
            <a:r>
              <a:rPr lang="en-GB" dirty="0" smtClean="0"/>
              <a:t>point about why everyone should feel sorry for their character  -remember to leave enough of an argument for the rest of your team</a:t>
            </a:r>
          </a:p>
          <a:p>
            <a:r>
              <a:rPr lang="en-GB" dirty="0" smtClean="0"/>
              <a:t>The first person in the opposite group must come back at them with a contradictory argument</a:t>
            </a:r>
          </a:p>
          <a:p>
            <a:endParaRPr lang="en-GB" dirty="0"/>
          </a:p>
          <a:p>
            <a:r>
              <a:rPr lang="en-GB" dirty="0" smtClean="0"/>
              <a:t>The first group who has no retort loses a point to the other group</a:t>
            </a:r>
          </a:p>
          <a:p>
            <a:r>
              <a:rPr lang="en-GB" dirty="0" smtClean="0"/>
              <a:t>Then restart the argument with the next person.</a:t>
            </a:r>
          </a:p>
          <a:p>
            <a:endParaRPr lang="en-GB" dirty="0"/>
          </a:p>
          <a:p>
            <a:r>
              <a:rPr lang="en-GB" dirty="0" smtClean="0"/>
              <a:t>The group with the most points at the end wins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055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Alley-way Debate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Complete the following table with evidence: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541633"/>
              </p:ext>
            </p:extLst>
          </p:nvPr>
        </p:nvGraphicFramePr>
        <p:xfrm>
          <a:off x="1403648" y="3140968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mtClean="0"/>
                        <a:t>Mother-in-law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Girlfriend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Lost her son – “…”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775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Alley-way Debate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Plenary:</a:t>
            </a:r>
          </a:p>
          <a:p>
            <a:r>
              <a:rPr lang="en-GB" dirty="0" smtClean="0"/>
              <a:t>Who do you ultimately side with and why?</a:t>
            </a:r>
          </a:p>
        </p:txBody>
      </p:sp>
    </p:spTree>
    <p:extLst>
      <p:ext uri="{BB962C8B-B14F-4D97-AF65-F5344CB8AC3E}">
        <p14:creationId xmlns:p14="http://schemas.microsoft.com/office/powerpoint/2010/main" val="256556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Intention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Develop understanding of the poem focusing on word choice</a:t>
            </a:r>
          </a:p>
          <a:p>
            <a:r>
              <a:rPr lang="en-GB" dirty="0"/>
              <a:t>Consolidate understanding of </a:t>
            </a:r>
            <a:r>
              <a:rPr lang="en-GB" dirty="0" smtClean="0"/>
              <a:t>poem in terms of </a:t>
            </a:r>
            <a:r>
              <a:rPr lang="en-GB" dirty="0" smtClean="0">
                <a:solidFill>
                  <a:srgbClr val="7030A0"/>
                </a:solidFill>
              </a:rPr>
              <a:t>HOW</a:t>
            </a:r>
            <a:r>
              <a:rPr lang="en-GB" dirty="0" smtClean="0"/>
              <a:t> the story is told</a:t>
            </a:r>
          </a:p>
          <a:p>
            <a:r>
              <a:rPr lang="en-GB" dirty="0" smtClean="0"/>
              <a:t>Identify features of humour within the poem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720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Word Choice and Tone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700808"/>
            <a:ext cx="7125112" cy="4861999"/>
          </a:xfrm>
        </p:spPr>
        <p:txBody>
          <a:bodyPr>
            <a:normAutofit/>
          </a:bodyPr>
          <a:lstStyle/>
          <a:p>
            <a:r>
              <a:rPr lang="en-GB" dirty="0" smtClean="0"/>
              <a:t>The poem conveys a number of negative feelings and reactions</a:t>
            </a:r>
          </a:p>
          <a:p>
            <a:pPr marL="0" indent="0">
              <a:buNone/>
            </a:pPr>
            <a:r>
              <a:rPr lang="en-GB" dirty="0" smtClean="0"/>
              <a:t>Task</a:t>
            </a:r>
          </a:p>
          <a:p>
            <a:r>
              <a:rPr lang="en-GB" dirty="0" smtClean="0"/>
              <a:t>Underline/highlight all of the words in the poem which convey a sense of negativity</a:t>
            </a:r>
          </a:p>
          <a:p>
            <a:r>
              <a:rPr lang="en-GB" dirty="0" smtClean="0"/>
              <a:t>Complete the following table: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How would you describe the over all tone of the poem and why?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5993003"/>
              </p:ext>
            </p:extLst>
          </p:nvPr>
        </p:nvGraphicFramePr>
        <p:xfrm>
          <a:off x="755576" y="4077072"/>
          <a:ext cx="7704856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1832"/>
                <a:gridCol w="1888445"/>
                <a:gridCol w="2228365"/>
                <a:gridCol w="1926214"/>
              </a:tblGrid>
              <a:tr h="359571">
                <a:tc>
                  <a:txBody>
                    <a:bodyPr/>
                    <a:lstStyle/>
                    <a:p>
                      <a:r>
                        <a:rPr lang="en-GB" dirty="0" smtClean="0"/>
                        <a:t>Quote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Meaning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Connotations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Effect</a:t>
                      </a:r>
                      <a:endParaRPr lang="en-GB" dirty="0"/>
                    </a:p>
                  </a:txBody>
                  <a:tcPr/>
                </a:tc>
              </a:tr>
              <a:tr h="115259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9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Humour – Annotation 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Throughout the poem the speaker tries to make a joke of what is going on – she tries to create a humorously mocking tone</a:t>
            </a:r>
          </a:p>
          <a:p>
            <a:endParaRPr lang="en-GB" dirty="0"/>
          </a:p>
          <a:p>
            <a:r>
              <a:rPr lang="en-GB" dirty="0" smtClean="0"/>
              <a:t>Annotate the poem as a class to work </a:t>
            </a:r>
            <a:r>
              <a:rPr lang="en-GB" smtClean="0"/>
              <a:t>out how and why.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3092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Humour – Review 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 your groups discuss any </a:t>
            </a:r>
            <a:r>
              <a:rPr lang="en-GB" dirty="0" smtClean="0">
                <a:solidFill>
                  <a:srgbClr val="7030A0"/>
                </a:solidFill>
              </a:rPr>
              <a:t>three</a:t>
            </a:r>
            <a:r>
              <a:rPr lang="en-GB" dirty="0" smtClean="0"/>
              <a:t> examples you can identify in the poem where you think the speaker is trying to be funny</a:t>
            </a:r>
          </a:p>
          <a:p>
            <a:r>
              <a:rPr lang="en-GB" dirty="0" smtClean="0"/>
              <a:t>Make sure you explain how you think this has been achieved e.g. through word choice, imagery, structure…</a:t>
            </a:r>
          </a:p>
          <a:p>
            <a:endParaRPr lang="en-GB" dirty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36435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Finally - themes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</a:t>
            </a:r>
            <a:r>
              <a:rPr lang="en-GB" dirty="0"/>
              <a:t>do you think are the main themes of the poem?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 </a:t>
            </a:r>
            <a:endParaRPr lang="en-GB" dirty="0"/>
          </a:p>
          <a:p>
            <a:pPr lvl="1"/>
            <a:r>
              <a:rPr lang="en-GB" dirty="0"/>
              <a:t>Why do you think this poem was written?</a:t>
            </a:r>
          </a:p>
          <a:p>
            <a:pPr lvl="1"/>
            <a:r>
              <a:rPr lang="en-GB" dirty="0"/>
              <a:t>What point is </a:t>
            </a:r>
            <a:r>
              <a:rPr lang="en-GB" dirty="0" err="1"/>
              <a:t>Lochhead</a:t>
            </a:r>
            <a:r>
              <a:rPr lang="en-GB" dirty="0"/>
              <a:t> trying to make? </a:t>
            </a:r>
          </a:p>
          <a:p>
            <a:pPr lvl="1"/>
            <a:r>
              <a:rPr lang="en-GB" dirty="0"/>
              <a:t>What does she want her reader to re-think about themselves or their point of view and why?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61162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Critical </a:t>
            </a:r>
            <a:r>
              <a:rPr lang="en-GB" smtClean="0"/>
              <a:t>Reading Task 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3333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Reasoning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As with the National 5 course you are required to learn about a recognised Scottish writer and their work</a:t>
            </a:r>
          </a:p>
          <a:p>
            <a:r>
              <a:rPr lang="en-GB" dirty="0" smtClean="0"/>
              <a:t>This will contribute to the Critical Reading element of the final exam</a:t>
            </a:r>
          </a:p>
          <a:p>
            <a:r>
              <a:rPr lang="en-GB" dirty="0" smtClean="0"/>
              <a:t>This unit will focus on the work of </a:t>
            </a:r>
            <a:r>
              <a:rPr lang="en-GB" b="1" dirty="0" smtClean="0"/>
              <a:t>Liz </a:t>
            </a:r>
            <a:r>
              <a:rPr lang="en-GB" b="1" dirty="0" err="1" smtClean="0"/>
              <a:t>Lochhead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112452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Revision: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807361"/>
            <a:ext cx="7920879" cy="46459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Make sure you have a sound definition of all of the following terms:</a:t>
            </a:r>
          </a:p>
          <a:p>
            <a:pPr marL="0" indent="0">
              <a:buNone/>
            </a:pPr>
            <a:endParaRPr lang="en-GB" b="1" dirty="0" smtClean="0">
              <a:solidFill>
                <a:schemeClr val="accent2"/>
              </a:solidFill>
            </a:endParaRPr>
          </a:p>
          <a:p>
            <a:pPr marL="0" indent="0" algn="ctr">
              <a:lnSpc>
                <a:spcPct val="160000"/>
              </a:lnSpc>
              <a:buNone/>
            </a:pPr>
            <a:r>
              <a:rPr lang="en-GB" b="1" dirty="0" smtClean="0">
                <a:solidFill>
                  <a:schemeClr val="accent2"/>
                </a:solidFill>
              </a:rPr>
              <a:t>Imagery	Contrast	Metaphor	Juxtaposition	Hyperbole	Litotes		Oxymoron		Simile	Personification	</a:t>
            </a:r>
          </a:p>
          <a:p>
            <a:pPr marL="0" indent="0" algn="ctr">
              <a:lnSpc>
                <a:spcPct val="160000"/>
              </a:lnSpc>
              <a:buNone/>
            </a:pPr>
            <a:r>
              <a:rPr lang="en-GB" b="1" dirty="0" smtClean="0">
                <a:solidFill>
                  <a:schemeClr val="accent2"/>
                </a:solidFill>
              </a:rPr>
              <a:t>Alliteration			Onomatopoeia				Parenthesis	Structure		Word choice		Tone		Mood	Symbolism			Theme		Assonance		Sibilance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Task :</a:t>
            </a:r>
          </a:p>
          <a:p>
            <a:pPr marL="0" indent="0">
              <a:buNone/>
            </a:pPr>
            <a:r>
              <a:rPr lang="en-GB" dirty="0" smtClean="0"/>
              <a:t>You have 8 minutes in groups to concrete your understanding of the above terminology before you are tested.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We will be adding to this list as you move through the unit.</a:t>
            </a:r>
          </a:p>
        </p:txBody>
      </p:sp>
    </p:spTree>
    <p:extLst>
      <p:ext uri="{BB962C8B-B14F-4D97-AF65-F5344CB8AC3E}">
        <p14:creationId xmlns:p14="http://schemas.microsoft.com/office/powerpoint/2010/main" val="681810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Things to remember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speaker in the poem is not necessarily the poet. </a:t>
            </a:r>
          </a:p>
          <a:p>
            <a:pPr lvl="1">
              <a:buFont typeface="Wingdings" pitchFamily="2" charset="2"/>
              <a:buChar char="Ø"/>
            </a:pPr>
            <a:r>
              <a:rPr lang="en-GB" dirty="0" smtClean="0"/>
              <a:t>Remember to refer to the speaker when you are discussing the point of view being delivered i.e. WHAT is being said</a:t>
            </a:r>
          </a:p>
          <a:p>
            <a:pPr lvl="1">
              <a:buFont typeface="Wingdings" pitchFamily="2" charset="2"/>
              <a:buChar char="Ø"/>
            </a:pPr>
            <a:r>
              <a:rPr lang="en-GB" dirty="0" smtClean="0"/>
              <a:t>and the poet when you are discussing HOW it has been delivered and WHY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3553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Liz </a:t>
            </a:r>
            <a:r>
              <a:rPr lang="en-GB" dirty="0" err="1" smtClean="0"/>
              <a:t>Lochhead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Scottish Poet </a:t>
            </a:r>
            <a:r>
              <a:rPr lang="en-GB" dirty="0" err="1" smtClean="0"/>
              <a:t>Makar</a:t>
            </a:r>
            <a:r>
              <a:rPr lang="en-GB" dirty="0" smtClean="0"/>
              <a:t> – national poet 2011</a:t>
            </a:r>
          </a:p>
          <a:p>
            <a:r>
              <a:rPr lang="en-GB" dirty="0" smtClean="0"/>
              <a:t>Taught Art in both Glasgow and Bristol</a:t>
            </a:r>
          </a:p>
          <a:p>
            <a:r>
              <a:rPr lang="en-GB" dirty="0" smtClean="0"/>
              <a:t>Poetic voice is often described as “Scottish” and “female”</a:t>
            </a:r>
          </a:p>
          <a:p>
            <a:r>
              <a:rPr lang="en-GB" dirty="0" smtClean="0"/>
              <a:t>Her poetry and dramas have strong characters who challenge and provoke readers</a:t>
            </a:r>
          </a:p>
          <a:p>
            <a:r>
              <a:rPr lang="en-GB" dirty="0" smtClean="0"/>
              <a:t>She believes poetry is integral in Scottish culture</a:t>
            </a:r>
          </a:p>
          <a:p>
            <a:endParaRPr lang="en-GB" dirty="0"/>
          </a:p>
          <a:p>
            <a:endParaRPr lang="en-GB" dirty="0" smtClean="0"/>
          </a:p>
          <a:p>
            <a:pPr marL="0" indent="0" algn="r">
              <a:buNone/>
            </a:pPr>
            <a:r>
              <a:rPr lang="en-GB" dirty="0" smtClean="0"/>
              <a:t>**make sure you get the correct spelling for her name!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335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My Rival’s House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by Liz </a:t>
            </a:r>
            <a:r>
              <a:rPr lang="en-GB" dirty="0" err="1" smtClean="0"/>
              <a:t>Lochhead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32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Intention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Understand the poem and the storyline</a:t>
            </a:r>
          </a:p>
          <a:p>
            <a:r>
              <a:rPr lang="en-GB" dirty="0" smtClean="0"/>
              <a:t>Understand each of the two female characters and their point of view</a:t>
            </a:r>
          </a:p>
          <a:p>
            <a:r>
              <a:rPr lang="en-GB" dirty="0" smtClean="0"/>
              <a:t>Be able to give evidence about why each woman is a sympathetic character</a:t>
            </a:r>
          </a:p>
          <a:p>
            <a:r>
              <a:rPr lang="en-GB" dirty="0" smtClean="0"/>
              <a:t>Be able to justify with evidence who you feel most sympathy for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5672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Remember the importance of words in poetry: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844824"/>
            <a:ext cx="7632848" cy="457396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Individual Task:</a:t>
            </a:r>
          </a:p>
          <a:p>
            <a:r>
              <a:rPr lang="en-GB" dirty="0" smtClean="0"/>
              <a:t>Write down as many connotation for the word: 							</a:t>
            </a:r>
            <a:r>
              <a:rPr lang="en-GB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itchFamily="82" charset="0"/>
              </a:rPr>
              <a:t>RIVAL</a:t>
            </a:r>
            <a:r>
              <a:rPr lang="en-GB" dirty="0" smtClean="0"/>
              <a:t> 			as you can think of.</a:t>
            </a:r>
          </a:p>
          <a:p>
            <a:r>
              <a:rPr lang="en-GB" dirty="0" smtClean="0"/>
              <a:t>You have 20 seconds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Pair Task:</a:t>
            </a:r>
          </a:p>
          <a:p>
            <a:r>
              <a:rPr lang="en-GB" dirty="0" smtClean="0"/>
              <a:t>Compare your answers. What similar/differing ideas do you have and where do they come from</a:t>
            </a:r>
          </a:p>
          <a:p>
            <a:r>
              <a:rPr lang="en-GB" dirty="0" smtClean="0"/>
              <a:t>You have 2 minutes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Share Task:</a:t>
            </a:r>
          </a:p>
          <a:p>
            <a:r>
              <a:rPr lang="en-GB" dirty="0" smtClean="0"/>
              <a:t>Share your findings with the rest of the class</a:t>
            </a:r>
          </a:p>
          <a:p>
            <a:r>
              <a:rPr lang="en-GB" dirty="0" smtClean="0"/>
              <a:t>Add to your own notes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6693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poem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Task:</a:t>
            </a:r>
          </a:p>
          <a:p>
            <a:r>
              <a:rPr lang="en-GB" dirty="0" smtClean="0"/>
              <a:t>As you listen to the poem make a note of who you think the </a:t>
            </a:r>
            <a:r>
              <a:rPr lang="en-GB" dirty="0" smtClean="0"/>
              <a:t>speaker’s </a:t>
            </a:r>
            <a:r>
              <a:rPr lang="en-GB" dirty="0" smtClean="0"/>
              <a:t>rival is on the piece of paper you have been given. (Make sure your writing is clear)</a:t>
            </a:r>
          </a:p>
          <a:p>
            <a:r>
              <a:rPr lang="en-GB" dirty="0" smtClean="0"/>
              <a:t>Ensure you write down an answer </a:t>
            </a:r>
            <a:r>
              <a:rPr lang="en-GB" u="sng" dirty="0" smtClean="0">
                <a:solidFill>
                  <a:srgbClr val="7030A0"/>
                </a:solidFill>
              </a:rPr>
              <a:t>with evidence </a:t>
            </a:r>
            <a:r>
              <a:rPr lang="en-GB" dirty="0" smtClean="0"/>
              <a:t>after each pause in the reading</a:t>
            </a:r>
          </a:p>
          <a:p>
            <a:r>
              <a:rPr lang="en-GB" dirty="0" smtClean="0"/>
              <a:t>It doesn’t have to be one person in particular – you could describe their main traits</a:t>
            </a:r>
          </a:p>
          <a:p>
            <a:r>
              <a:rPr lang="en-GB" dirty="0" smtClean="0"/>
              <a:t>Once you have completed your idea fold the paper down to cover it and pass it onto the next person</a:t>
            </a:r>
          </a:p>
          <a:p>
            <a:r>
              <a:rPr lang="en-GB" dirty="0" smtClean="0"/>
              <a:t>At the end of the poem compare the ideas the group came up with and discuss any differences with justifications for each.</a:t>
            </a:r>
            <a:endParaRPr lang="en-GB" dirty="0"/>
          </a:p>
        </p:txBody>
      </p:sp>
      <p:sp>
        <p:nvSpPr>
          <p:cNvPr id="4" name="AutoShape 2" descr="Image result for riva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98807">
            <a:off x="6131991" y="657250"/>
            <a:ext cx="2689438" cy="1353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7074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TM01972873[[fn=Summer]]</Template>
  <TotalTime>215</TotalTime>
  <Words>823</Words>
  <Application>Microsoft Office PowerPoint</Application>
  <PresentationFormat>On-screen Show (4:3)</PresentationFormat>
  <Paragraphs>127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Summer</vt:lpstr>
      <vt:lpstr>Textual Analysis – Poetry </vt:lpstr>
      <vt:lpstr>Reasoning</vt:lpstr>
      <vt:lpstr>Revision: </vt:lpstr>
      <vt:lpstr>Things to remember</vt:lpstr>
      <vt:lpstr>Liz Lochhead</vt:lpstr>
      <vt:lpstr>My Rival’s House</vt:lpstr>
      <vt:lpstr>Learning Intention 1</vt:lpstr>
      <vt:lpstr>Remember the importance of words in poetry:</vt:lpstr>
      <vt:lpstr>The poem</vt:lpstr>
      <vt:lpstr>Alley-way Debate</vt:lpstr>
      <vt:lpstr>Alley-way Debate</vt:lpstr>
      <vt:lpstr>Alley-way Debate</vt:lpstr>
      <vt:lpstr>Alley-way Debate</vt:lpstr>
      <vt:lpstr>Learning Intention 2</vt:lpstr>
      <vt:lpstr>Word Choice and Tone</vt:lpstr>
      <vt:lpstr>Humour – Annotation Task</vt:lpstr>
      <vt:lpstr>Humour – Review Task</vt:lpstr>
      <vt:lpstr>Finally - themes</vt:lpstr>
      <vt:lpstr>Critical Reading Task </vt:lpstr>
    </vt:vector>
  </TitlesOfParts>
  <Company>RM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Miss S Brown</dc:creator>
  <cp:lastModifiedBy>Mr E Carlin</cp:lastModifiedBy>
  <cp:revision>16</cp:revision>
  <dcterms:created xsi:type="dcterms:W3CDTF">2015-05-05T10:28:26Z</dcterms:created>
  <dcterms:modified xsi:type="dcterms:W3CDTF">2015-06-05T06:34:36Z</dcterms:modified>
</cp:coreProperties>
</file>